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9DC1B1-5A28-41A5-9840-F4E4328CC4B9}">
  <a:tblStyle styleId="{819DC1B1-5A28-41A5-9840-F4E4328CC4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69021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3" y="16053"/>
            <a:ext cx="10925833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881"/>
            <a:ext cx="10500941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7" y="-882"/>
            <a:ext cx="2167467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4" y="-4974"/>
            <a:ext cx="1403435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900" cy="92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14285"/>
              <a:defRPr sz="2800"/>
            </a:lvl1pPr>
            <a:lvl2pPr lvl="1">
              <a:spcBef>
                <a:spcPts val="0"/>
              </a:spcBef>
              <a:buSzPct val="116666"/>
              <a:defRPr sz="2400"/>
            </a:lvl2pPr>
            <a:lvl3pPr lvl="2">
              <a:spcBef>
                <a:spcPts val="0"/>
              </a:spcBef>
              <a:buSzPct val="120000"/>
              <a:defRPr sz="2000"/>
            </a:lvl3pPr>
            <a:lvl4pPr lvl="3">
              <a:spcBef>
                <a:spcPts val="0"/>
              </a:spcBef>
              <a:buSzPct val="111111"/>
              <a:defRPr sz="1800"/>
            </a:lvl4pPr>
            <a:lvl5pPr lvl="4">
              <a:spcBef>
                <a:spcPts val="0"/>
              </a:spcBef>
              <a:buSzPct val="111111"/>
              <a:defRPr sz="1800"/>
            </a:lvl5pPr>
            <a:lvl6pPr lvl="5">
              <a:spcBef>
                <a:spcPts val="0"/>
              </a:spcBef>
              <a:buSzPct val="111111"/>
              <a:defRPr sz="1800"/>
            </a:lvl6pPr>
            <a:lvl7pPr lvl="6">
              <a:spcBef>
                <a:spcPts val="0"/>
              </a:spcBef>
              <a:buSzPct val="111111"/>
              <a:defRPr sz="1800"/>
            </a:lvl7pPr>
            <a:lvl8pPr lvl="7">
              <a:spcBef>
                <a:spcPts val="0"/>
              </a:spcBef>
              <a:buSzPct val="111111"/>
              <a:defRPr sz="1800"/>
            </a:lvl8pPr>
            <a:lvl9pPr lvl="8">
              <a:spcBef>
                <a:spcPts val="0"/>
              </a:spcBef>
              <a:buSzPct val="111111"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14285"/>
              <a:defRPr sz="2800"/>
            </a:lvl1pPr>
            <a:lvl2pPr lvl="1">
              <a:spcBef>
                <a:spcPts val="0"/>
              </a:spcBef>
              <a:buSzPct val="116666"/>
              <a:defRPr sz="2400"/>
            </a:lvl2pPr>
            <a:lvl3pPr lvl="2">
              <a:spcBef>
                <a:spcPts val="0"/>
              </a:spcBef>
              <a:buSzPct val="120000"/>
              <a:defRPr sz="2000"/>
            </a:lvl3pPr>
            <a:lvl4pPr lvl="3">
              <a:spcBef>
                <a:spcPts val="0"/>
              </a:spcBef>
              <a:buSzPct val="111111"/>
              <a:defRPr sz="1800"/>
            </a:lvl4pPr>
            <a:lvl5pPr lvl="4">
              <a:spcBef>
                <a:spcPts val="0"/>
              </a:spcBef>
              <a:buSzPct val="111111"/>
              <a:defRPr sz="1800"/>
            </a:lvl5pPr>
            <a:lvl6pPr lvl="5">
              <a:spcBef>
                <a:spcPts val="0"/>
              </a:spcBef>
              <a:buSzPct val="111111"/>
              <a:defRPr sz="1800"/>
            </a:lvl6pPr>
            <a:lvl7pPr lvl="6">
              <a:spcBef>
                <a:spcPts val="0"/>
              </a:spcBef>
              <a:buSzPct val="111111"/>
              <a:defRPr sz="1800"/>
            </a:lvl7pPr>
            <a:lvl8pPr lvl="7">
              <a:spcBef>
                <a:spcPts val="0"/>
              </a:spcBef>
              <a:buSzPct val="111111"/>
              <a:defRPr sz="1800"/>
            </a:lvl8pPr>
            <a:lvl9pPr lvl="8">
              <a:spcBef>
                <a:spcPts val="0"/>
              </a:spcBef>
              <a:buSzPct val="111111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4933387"/>
            <a:ext cx="9150267" cy="3100651"/>
            <a:chOff x="-6264" y="4933387"/>
            <a:chExt cx="9150267" cy="3100651"/>
          </a:xfrm>
        </p:grpSpPr>
        <p:sp>
          <p:nvSpPr>
            <p:cNvPr id="36" name="Shape 36"/>
            <p:cNvSpPr/>
            <p:nvPr/>
          </p:nvSpPr>
          <p:spPr>
            <a:xfrm>
              <a:off x="-8" y="5537200"/>
              <a:ext cx="9144009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3018543" y="1908579"/>
              <a:ext cx="3100651" cy="9150267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8" y="5740400"/>
              <a:ext cx="9144011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wave"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buChar char="○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buChar char="■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presentation/d/1N_5IbXUY3y2PCuhFQ0YA7ZuREwC7ew1Q3fyILBnEBQA/copy" TargetMode="External"/><Relationship Id="rId5" Type="http://schemas.openxmlformats.org/officeDocument/2006/relationships/hyperlink" Target="http://creativecommons.org/licenses/by-nc/3.0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0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56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65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73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1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9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97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05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13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slide=id.g2b654b397_0305"/><Relationship Id="rId13" Type="http://schemas.openxmlformats.org/officeDocument/2006/relationships/hyperlink" Target="#slide=id.g2b654b397_0321"/><Relationship Id="rId18" Type="http://schemas.openxmlformats.org/officeDocument/2006/relationships/hyperlink" Target="#slide=id.g2b654b397_0337"/><Relationship Id="rId26" Type="http://schemas.openxmlformats.org/officeDocument/2006/relationships/hyperlink" Target="#slide=id.g2b654b397_0209"/><Relationship Id="rId3" Type="http://schemas.openxmlformats.org/officeDocument/2006/relationships/hyperlink" Target="#slide=id.g2af4f3288_00"/><Relationship Id="rId21" Type="http://schemas.openxmlformats.org/officeDocument/2006/relationships/hyperlink" Target="#slide=id.g2b654b397_0193"/><Relationship Id="rId7" Type="http://schemas.openxmlformats.org/officeDocument/2006/relationships/hyperlink" Target="#slide=id.g2b654b397_0225"/><Relationship Id="rId12" Type="http://schemas.openxmlformats.org/officeDocument/2006/relationships/hyperlink" Target="#slide=id.g2b654b397_0241"/><Relationship Id="rId17" Type="http://schemas.openxmlformats.org/officeDocument/2006/relationships/hyperlink" Target="#slide=id.g2b654b397_0257"/><Relationship Id="rId25" Type="http://schemas.openxmlformats.org/officeDocument/2006/relationships/hyperlink" Target="#slide=id.g2b654b397_0129"/><Relationship Id="rId2" Type="http://schemas.openxmlformats.org/officeDocument/2006/relationships/notesSlide" Target="../notesSlides/notesSlide2.xml"/><Relationship Id="rId16" Type="http://schemas.openxmlformats.org/officeDocument/2006/relationships/hyperlink" Target="#slide=id.g2b654b397_0177"/><Relationship Id="rId20" Type="http://schemas.openxmlformats.org/officeDocument/2006/relationships/hyperlink" Target="#slide=id.g2b654b397_0113"/><Relationship Id="rId29" Type="http://schemas.openxmlformats.org/officeDocument/2006/relationships/hyperlink" Target="#slide=id.g2b654b397_0465"/><Relationship Id="rId1" Type="http://schemas.openxmlformats.org/officeDocument/2006/relationships/slideLayout" Target="../slideLayouts/slideLayout4.xml"/><Relationship Id="rId6" Type="http://schemas.openxmlformats.org/officeDocument/2006/relationships/hyperlink" Target="#slide=id.g2b654b397_0145"/><Relationship Id="rId11" Type="http://schemas.openxmlformats.org/officeDocument/2006/relationships/hyperlink" Target="#slide=id.g2b654b397_0161"/><Relationship Id="rId24" Type="http://schemas.openxmlformats.org/officeDocument/2006/relationships/hyperlink" Target="#slide=id.g2b654b397_048"/><Relationship Id="rId5" Type="http://schemas.openxmlformats.org/officeDocument/2006/relationships/hyperlink" Target="#slide=id.g2b654b397_065"/><Relationship Id="rId15" Type="http://schemas.openxmlformats.org/officeDocument/2006/relationships/hyperlink" Target="#slide=id.g2b654b397_097"/><Relationship Id="rId23" Type="http://schemas.openxmlformats.org/officeDocument/2006/relationships/hyperlink" Target="#slide=id.g2b654b397_0353"/><Relationship Id="rId28" Type="http://schemas.openxmlformats.org/officeDocument/2006/relationships/hyperlink" Target="#slide=id.g2b654b397_0369"/><Relationship Id="rId10" Type="http://schemas.openxmlformats.org/officeDocument/2006/relationships/hyperlink" Target="#slide=id.g2b654b397_081"/><Relationship Id="rId19" Type="http://schemas.openxmlformats.org/officeDocument/2006/relationships/hyperlink" Target="#slide=id.g2b654b397_032"/><Relationship Id="rId4" Type="http://schemas.openxmlformats.org/officeDocument/2006/relationships/hyperlink" Target="#slide=id.g2af4f3288_042"/><Relationship Id="rId9" Type="http://schemas.openxmlformats.org/officeDocument/2006/relationships/hyperlink" Target="#slide=id.g2b654b397_00"/><Relationship Id="rId14" Type="http://schemas.openxmlformats.org/officeDocument/2006/relationships/hyperlink" Target="#slide=id.g2b654b397_016"/><Relationship Id="rId22" Type="http://schemas.openxmlformats.org/officeDocument/2006/relationships/hyperlink" Target="#slide=id.g2b654b397_0273"/><Relationship Id="rId27" Type="http://schemas.openxmlformats.org/officeDocument/2006/relationships/hyperlink" Target="#slide=id.g2b654b397_0289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1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9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37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45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53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1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9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77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85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93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42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1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9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17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25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33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1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9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57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65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73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55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1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9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97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05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13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1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9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37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45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53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0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1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9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77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65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74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2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946165" y="2694005"/>
            <a:ext cx="7050900" cy="147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5-topic Template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316925" y="4362125"/>
            <a:ext cx="8618700" cy="1296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Chapter 7-12 Unit 4-6 Test Review</a:t>
            </a:r>
            <a:endParaRPr lang="en" dirty="0">
              <a:solidFill>
                <a:srgbClr val="FFFFFF"/>
              </a:solidFill>
            </a:endParaRP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475" y="1165425"/>
            <a:ext cx="6512300" cy="193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750" y="6103250"/>
            <a:ext cx="1368100" cy="4786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/>
        </p:nvSpPr>
        <p:spPr>
          <a:xfrm>
            <a:off x="1837200" y="5781399"/>
            <a:ext cx="6872100" cy="95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This slideshow is licensed under a Creative Commons Attribution Non-Commercial 3.0 United States license.  For more information about this license see </a:t>
            </a:r>
            <a:r>
              <a:rPr lang="en" u="sng">
                <a:solidFill>
                  <a:srgbClr val="FFFFFF"/>
                </a:solidFill>
                <a:hlinkClick r:id="rId5"/>
              </a:rPr>
              <a:t>http://creativecommons.org/licenses/by-nc/3.0/</a:t>
            </a:r>
            <a:r>
              <a:rPr lang="en">
                <a:solidFill>
                  <a:srgbClr val="FFFFFF"/>
                </a:solidFill>
              </a:rPr>
              <a:t> (In short, you can copy, distribute, and adapt this work as long as you give proper attribution and do not charge for it.)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71275" y="161075"/>
            <a:ext cx="8553300" cy="53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hlinkClick r:id="rId6"/>
              </a:rPr>
              <a:t>Click here to make your own copy of this template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Party Sorting</a:t>
            </a:r>
          </a:p>
        </p:txBody>
      </p:sp>
      <p:sp>
        <p:nvSpPr>
          <p:cNvPr id="135" name="Shape 13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Answer</a:t>
            </a:r>
          </a:p>
        </p:txBody>
      </p:sp>
      <p:sp>
        <p:nvSpPr>
          <p:cNvPr id="136" name="Shape 13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37" name="Shape 13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Differences in the results of two different polls.</a:t>
            </a:r>
          </a:p>
        </p:txBody>
      </p:sp>
      <p:sp>
        <p:nvSpPr>
          <p:cNvPr id="144" name="Shape 14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Question</a:t>
            </a:r>
          </a:p>
        </p:txBody>
      </p:sp>
      <p:sp>
        <p:nvSpPr>
          <p:cNvPr id="145" name="Shape 14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46" name="Shape 14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Sampling Error.</a:t>
            </a:r>
          </a:p>
        </p:txBody>
      </p:sp>
      <p:sp>
        <p:nvSpPr>
          <p:cNvPr id="153" name="Shape 15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Answer</a:t>
            </a:r>
          </a:p>
        </p:txBody>
      </p:sp>
      <p:sp>
        <p:nvSpPr>
          <p:cNvPr id="154" name="Shape 15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55" name="Shape 15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All 18 year olds or older.</a:t>
            </a:r>
          </a:p>
        </p:txBody>
      </p:sp>
      <p:sp>
        <p:nvSpPr>
          <p:cNvPr id="162" name="Shape 16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Question</a:t>
            </a:r>
          </a:p>
        </p:txBody>
      </p:sp>
      <p:sp>
        <p:nvSpPr>
          <p:cNvPr id="163" name="Shape 16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64" name="Shape 16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VAP-Voting Age Population</a:t>
            </a:r>
          </a:p>
        </p:txBody>
      </p:sp>
      <p:sp>
        <p:nvSpPr>
          <p:cNvPr id="171" name="Shape 17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Answer</a:t>
            </a:r>
          </a:p>
        </p:txBody>
      </p:sp>
      <p:sp>
        <p:nvSpPr>
          <p:cNvPr id="172" name="Shape 17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73" name="Shape 17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VEP</a:t>
            </a:r>
          </a:p>
        </p:txBody>
      </p:sp>
      <p:sp>
        <p:nvSpPr>
          <p:cNvPr id="180" name="Shape 18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Question</a:t>
            </a:r>
          </a:p>
        </p:txBody>
      </p:sp>
      <p:sp>
        <p:nvSpPr>
          <p:cNvPr id="181" name="Shape 18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82" name="Shape 18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396775" y="996125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Age 18 or older who meet eligibility requirements for voting.</a:t>
            </a:r>
          </a:p>
        </p:txBody>
      </p:sp>
      <p:sp>
        <p:nvSpPr>
          <p:cNvPr id="189" name="Shape 18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Answer</a:t>
            </a:r>
          </a:p>
        </p:txBody>
      </p:sp>
      <p:sp>
        <p:nvSpPr>
          <p:cNvPr id="190" name="Shape 19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91" name="Shape 19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⅘ or 80%</a:t>
            </a:r>
          </a:p>
        </p:txBody>
      </p:sp>
      <p:sp>
        <p:nvSpPr>
          <p:cNvPr id="198" name="Shape 19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Question</a:t>
            </a:r>
          </a:p>
        </p:txBody>
      </p:sp>
      <p:sp>
        <p:nvSpPr>
          <p:cNvPr id="199" name="Shape 19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00" name="Shape 20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Number of African Americans who consider themselves associated with Democratic Party.</a:t>
            </a:r>
          </a:p>
        </p:txBody>
      </p:sp>
      <p:sp>
        <p:nvSpPr>
          <p:cNvPr id="207" name="Shape 20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Answer</a:t>
            </a:r>
          </a:p>
        </p:txBody>
      </p:sp>
      <p:sp>
        <p:nvSpPr>
          <p:cNvPr id="208" name="Shape 20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09" name="Shape 20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Jews and Hispanics</a:t>
            </a:r>
          </a:p>
        </p:txBody>
      </p:sp>
      <p:sp>
        <p:nvSpPr>
          <p:cNvPr id="216" name="Shape 21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Question</a:t>
            </a:r>
          </a:p>
        </p:txBody>
      </p:sp>
      <p:sp>
        <p:nvSpPr>
          <p:cNvPr id="217" name="Shape 21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18" name="Shape 21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4932900" cy="1325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  <a:hlinkClick r:id="rId3"/>
              </a:rPr>
              <a:t>JEOPARDY BOARD</a:t>
            </a:r>
          </a:p>
        </p:txBody>
      </p:sp>
      <p:graphicFrame>
        <p:nvGraphicFramePr>
          <p:cNvPr id="64" name="Shape 64"/>
          <p:cNvGraphicFramePr/>
          <p:nvPr/>
        </p:nvGraphicFramePr>
        <p:xfrm>
          <a:off x="84750" y="1417833"/>
          <a:ext cx="9009375" cy="5461195"/>
        </p:xfrm>
        <a:graphic>
          <a:graphicData uri="http://schemas.openxmlformats.org/drawingml/2006/table">
            <a:tbl>
              <a:tblPr>
                <a:noFill/>
                <a:tableStyleId>{819DC1B1-5A28-41A5-9840-F4E4328CC4B9}</a:tableStyleId>
              </a:tblPr>
              <a:tblGrid>
                <a:gridCol w="180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Chapter 7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Chapter 8 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Chapter 9  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Chapter 10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Chapter 11/12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4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5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6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7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8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9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0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1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2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3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4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5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6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7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8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9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0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1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2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3"/>
                        </a:rPr>
                        <a:t>$400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4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5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6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7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8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5" name="Shape 65">
            <a:hlinkClick r:id="rId29"/>
          </p:cNvPr>
          <p:cNvSpPr txBox="1"/>
          <p:nvPr/>
        </p:nvSpPr>
        <p:spPr>
          <a:xfrm>
            <a:off x="6405700" y="434767"/>
            <a:ext cx="2482500" cy="574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>
                <a:solidFill>
                  <a:srgbClr val="FFFF00"/>
                </a:solidFill>
                <a:hlinkClick r:id="rId29"/>
              </a:rPr>
              <a:t>FINAL JEOPARDY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96810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Key demographic voting groups of the Democratic Party.</a:t>
            </a:r>
          </a:p>
        </p:txBody>
      </p:sp>
      <p:sp>
        <p:nvSpPr>
          <p:cNvPr id="225" name="Shape 22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Answer</a:t>
            </a:r>
          </a:p>
        </p:txBody>
      </p:sp>
      <p:sp>
        <p:nvSpPr>
          <p:cNvPr id="226" name="Shape 22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27" name="Shape 2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Critical Elections</a:t>
            </a:r>
          </a:p>
        </p:txBody>
      </p:sp>
      <p:sp>
        <p:nvSpPr>
          <p:cNvPr id="234" name="Shape 23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Question</a:t>
            </a:r>
          </a:p>
        </p:txBody>
      </p:sp>
      <p:sp>
        <p:nvSpPr>
          <p:cNvPr id="235" name="Shape 23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36" name="Shape 23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Sharp realignment or shift in support of one party over the other.</a:t>
            </a:r>
          </a:p>
        </p:txBody>
      </p:sp>
      <p:sp>
        <p:nvSpPr>
          <p:cNvPr id="243" name="Shape 24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Answer</a:t>
            </a:r>
          </a:p>
        </p:txBody>
      </p:sp>
      <p:sp>
        <p:nvSpPr>
          <p:cNvPr id="244" name="Shape 24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45" name="Shape 24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1896 and 1932</a:t>
            </a:r>
          </a:p>
        </p:txBody>
      </p:sp>
      <p:sp>
        <p:nvSpPr>
          <p:cNvPr id="252" name="Shape 25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Question</a:t>
            </a:r>
          </a:p>
        </p:txBody>
      </p:sp>
      <p:sp>
        <p:nvSpPr>
          <p:cNvPr id="253" name="Shape 25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54" name="Shape 25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Examples of Critical Elections</a:t>
            </a:r>
          </a:p>
        </p:txBody>
      </p:sp>
      <p:sp>
        <p:nvSpPr>
          <p:cNvPr id="261" name="Shape 26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Answer</a:t>
            </a:r>
          </a:p>
        </p:txBody>
      </p:sp>
      <p:sp>
        <p:nvSpPr>
          <p:cNvPr id="262" name="Shape 26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63" name="Shape 26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Maintaining lection</a:t>
            </a:r>
          </a:p>
        </p:txBody>
      </p:sp>
      <p:sp>
        <p:nvSpPr>
          <p:cNvPr id="270" name="Shape 27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Question</a:t>
            </a:r>
          </a:p>
        </p:txBody>
      </p:sp>
      <p:sp>
        <p:nvSpPr>
          <p:cNvPr id="271" name="Shape 27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72" name="Shape 27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After critical election, where majority party retains control.</a:t>
            </a:r>
          </a:p>
        </p:txBody>
      </p:sp>
      <p:sp>
        <p:nvSpPr>
          <p:cNvPr id="279" name="Shape 27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Answer</a:t>
            </a:r>
          </a:p>
        </p:txBody>
      </p:sp>
      <p:sp>
        <p:nvSpPr>
          <p:cNvPr id="280" name="Shape 28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81" name="Shape 28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emporary shifts in voting allegiances.</a:t>
            </a:r>
          </a:p>
        </p:txBody>
      </p:sp>
      <p:sp>
        <p:nvSpPr>
          <p:cNvPr id="288" name="Shape 28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Question</a:t>
            </a:r>
          </a:p>
        </p:txBody>
      </p:sp>
      <p:sp>
        <p:nvSpPr>
          <p:cNvPr id="289" name="Shape 28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290" name="Shape 29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Deviating Election</a:t>
            </a:r>
          </a:p>
        </p:txBody>
      </p:sp>
      <p:sp>
        <p:nvSpPr>
          <p:cNvPr id="297" name="Shape 29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Answer</a:t>
            </a:r>
          </a:p>
        </p:txBody>
      </p:sp>
      <p:sp>
        <p:nvSpPr>
          <p:cNvPr id="298" name="Shape 29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299" name="Shape 29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Reinstating Election</a:t>
            </a:r>
          </a:p>
        </p:txBody>
      </p:sp>
      <p:sp>
        <p:nvSpPr>
          <p:cNvPr id="306" name="Shape 30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Question</a:t>
            </a:r>
          </a:p>
        </p:txBody>
      </p:sp>
      <p:sp>
        <p:nvSpPr>
          <p:cNvPr id="307" name="Shape 30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08" name="Shape 30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The difference between men and women’s views on politics?</a:t>
            </a:r>
          </a:p>
        </p:txBody>
      </p:sp>
      <p:sp>
        <p:nvSpPr>
          <p:cNvPr id="72" name="Shape 7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Question</a:t>
            </a:r>
          </a:p>
        </p:txBody>
      </p:sp>
      <p:sp>
        <p:nvSpPr>
          <p:cNvPr id="73" name="Shape 7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74" name="Shape 7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396775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Occurs after deviating election- return to original voting bloc or group.</a:t>
            </a:r>
          </a:p>
        </p:txBody>
      </p:sp>
      <p:sp>
        <p:nvSpPr>
          <p:cNvPr id="315" name="Shape 31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Answer</a:t>
            </a:r>
          </a:p>
        </p:txBody>
      </p:sp>
      <p:sp>
        <p:nvSpPr>
          <p:cNvPr id="316" name="Shape 31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17" name="Shape 3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Voting Rights Act of 1965</a:t>
            </a:r>
          </a:p>
        </p:txBody>
      </p:sp>
      <p:sp>
        <p:nvSpPr>
          <p:cNvPr id="324" name="Shape 32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Question</a:t>
            </a:r>
          </a:p>
        </p:txBody>
      </p:sp>
      <p:sp>
        <p:nvSpPr>
          <p:cNvPr id="325" name="Shape 32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26" name="Shape 3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 A major tool that was used to increase African American voting turnout.</a:t>
            </a:r>
          </a:p>
        </p:txBody>
      </p:sp>
      <p:sp>
        <p:nvSpPr>
          <p:cNvPr id="333" name="Shape 33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Answer</a:t>
            </a:r>
          </a:p>
        </p:txBody>
      </p:sp>
      <p:sp>
        <p:nvSpPr>
          <p:cNvPr id="334" name="Shape 33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35" name="Shape 33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Valence Issue</a:t>
            </a:r>
          </a:p>
        </p:txBody>
      </p:sp>
      <p:sp>
        <p:nvSpPr>
          <p:cNvPr id="342" name="Shape 34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Question</a:t>
            </a:r>
          </a:p>
        </p:txBody>
      </p:sp>
      <p:sp>
        <p:nvSpPr>
          <p:cNvPr id="343" name="Shape 34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44" name="Shape 34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396775" y="996125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An issue where everyone agrees but the candidate doesn’t necessarily embrace it.</a:t>
            </a:r>
          </a:p>
        </p:txBody>
      </p:sp>
      <p:sp>
        <p:nvSpPr>
          <p:cNvPr id="351" name="Shape 35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Answer</a:t>
            </a:r>
          </a:p>
        </p:txBody>
      </p:sp>
      <p:sp>
        <p:nvSpPr>
          <p:cNvPr id="352" name="Shape 35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53" name="Shape 35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Positional Issue</a:t>
            </a:r>
          </a:p>
        </p:txBody>
      </p:sp>
      <p:sp>
        <p:nvSpPr>
          <p:cNvPr id="360" name="Shape 36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Question</a:t>
            </a:r>
          </a:p>
        </p:txBody>
      </p:sp>
      <p:sp>
        <p:nvSpPr>
          <p:cNvPr id="361" name="Shape 36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62" name="Shape 36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An issue that can divide voters and one in which candidates have opposing views-”Obamacare”</a:t>
            </a:r>
          </a:p>
        </p:txBody>
      </p:sp>
      <p:sp>
        <p:nvSpPr>
          <p:cNvPr id="369" name="Shape 36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Answer</a:t>
            </a:r>
          </a:p>
        </p:txBody>
      </p:sp>
      <p:sp>
        <p:nvSpPr>
          <p:cNvPr id="370" name="Shape 37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71" name="Shape 37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7" name="Shape 37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Prospective Voting</a:t>
            </a:r>
          </a:p>
        </p:txBody>
      </p:sp>
      <p:sp>
        <p:nvSpPr>
          <p:cNvPr id="378" name="Shape 37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Question</a:t>
            </a:r>
          </a:p>
        </p:txBody>
      </p:sp>
      <p:sp>
        <p:nvSpPr>
          <p:cNvPr id="379" name="Shape 37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80" name="Shape 38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6" name="Shape 38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Voting for the candidate because you favor their positions.</a:t>
            </a:r>
          </a:p>
        </p:txBody>
      </p:sp>
      <p:sp>
        <p:nvSpPr>
          <p:cNvPr id="387" name="Shape 38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Answer</a:t>
            </a:r>
          </a:p>
        </p:txBody>
      </p:sp>
      <p:sp>
        <p:nvSpPr>
          <p:cNvPr id="388" name="Shape 38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389" name="Shape 38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5" name="Shape 39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Retrospective Voting</a:t>
            </a:r>
          </a:p>
        </p:txBody>
      </p:sp>
      <p:sp>
        <p:nvSpPr>
          <p:cNvPr id="396" name="Shape 39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Question</a:t>
            </a:r>
          </a:p>
        </p:txBody>
      </p:sp>
      <p:sp>
        <p:nvSpPr>
          <p:cNvPr id="397" name="Shape 39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398" name="Shape 39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Gender Gap</a:t>
            </a:r>
          </a:p>
        </p:txBody>
      </p:sp>
      <p:sp>
        <p:nvSpPr>
          <p:cNvPr id="81" name="Shape 8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Answer</a:t>
            </a:r>
          </a:p>
        </p:txBody>
      </p:sp>
      <p:sp>
        <p:nvSpPr>
          <p:cNvPr id="82" name="Shape 8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83" name="Shape 8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Voting because you like the candidates past actions in office. </a:t>
            </a:r>
          </a:p>
        </p:txBody>
      </p:sp>
      <p:sp>
        <p:nvSpPr>
          <p:cNvPr id="405" name="Shape 40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Answer</a:t>
            </a:r>
          </a:p>
        </p:txBody>
      </p:sp>
      <p:sp>
        <p:nvSpPr>
          <p:cNvPr id="406" name="Shape 40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07" name="Shape 40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Voter motor laws have had a huge impact on increasing voter turnout.</a:t>
            </a:r>
          </a:p>
        </p:txBody>
      </p:sp>
      <p:sp>
        <p:nvSpPr>
          <p:cNvPr id="414" name="Shape 41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Question</a:t>
            </a:r>
          </a:p>
        </p:txBody>
      </p:sp>
      <p:sp>
        <p:nvSpPr>
          <p:cNvPr id="415" name="Shape 41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16" name="Shape 41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2" name="Shape 42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False</a:t>
            </a:r>
          </a:p>
        </p:txBody>
      </p:sp>
      <p:sp>
        <p:nvSpPr>
          <p:cNvPr id="423" name="Shape 42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Answer</a:t>
            </a:r>
          </a:p>
        </p:txBody>
      </p:sp>
      <p:sp>
        <p:nvSpPr>
          <p:cNvPr id="424" name="Shape 42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25" name="Shape 42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his event led to the creation of PACS</a:t>
            </a:r>
          </a:p>
        </p:txBody>
      </p:sp>
      <p:sp>
        <p:nvSpPr>
          <p:cNvPr id="432" name="Shape 43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Question</a:t>
            </a:r>
          </a:p>
        </p:txBody>
      </p:sp>
      <p:sp>
        <p:nvSpPr>
          <p:cNvPr id="433" name="Shape 43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34" name="Shape 43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Watergate</a:t>
            </a:r>
          </a:p>
        </p:txBody>
      </p:sp>
      <p:sp>
        <p:nvSpPr>
          <p:cNvPr id="441" name="Shape 44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Answer</a:t>
            </a:r>
          </a:p>
        </p:txBody>
      </p:sp>
      <p:sp>
        <p:nvSpPr>
          <p:cNvPr id="442" name="Shape 44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43" name="Shape 44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2,600.00</a:t>
            </a:r>
          </a:p>
        </p:txBody>
      </p:sp>
      <p:sp>
        <p:nvSpPr>
          <p:cNvPr id="450" name="Shape 45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Question</a:t>
            </a:r>
          </a:p>
        </p:txBody>
      </p:sp>
      <p:sp>
        <p:nvSpPr>
          <p:cNvPr id="451" name="Shape 45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52" name="Shape 45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What an individual is allowed by law to give to a candidate in a campaign.</a:t>
            </a:r>
          </a:p>
        </p:txBody>
      </p:sp>
      <p:sp>
        <p:nvSpPr>
          <p:cNvPr id="459" name="Shape 45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Answer</a:t>
            </a:r>
          </a:p>
        </p:txBody>
      </p:sp>
      <p:sp>
        <p:nvSpPr>
          <p:cNvPr id="460" name="Shape 46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61" name="Shape 46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McCutcheon v. FEC</a:t>
            </a:r>
          </a:p>
        </p:txBody>
      </p:sp>
      <p:sp>
        <p:nvSpPr>
          <p:cNvPr id="468" name="Shape 46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Question</a:t>
            </a:r>
          </a:p>
        </p:txBody>
      </p:sp>
      <p:sp>
        <p:nvSpPr>
          <p:cNvPr id="469" name="Shape 46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70" name="Shape 47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By law, a person can give 2,600.00 to as many candidates as they like.</a:t>
            </a:r>
          </a:p>
        </p:txBody>
      </p:sp>
      <p:sp>
        <p:nvSpPr>
          <p:cNvPr id="477" name="Shape 47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Answer</a:t>
            </a:r>
          </a:p>
        </p:txBody>
      </p:sp>
      <p:sp>
        <p:nvSpPr>
          <p:cNvPr id="478" name="Shape 47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79" name="Shape 47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5" name="Shape 48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19500" y="996125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Citizen’s United vs FEC</a:t>
            </a:r>
          </a:p>
        </p:txBody>
      </p:sp>
      <p:sp>
        <p:nvSpPr>
          <p:cNvPr id="486" name="Shape 48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Question</a:t>
            </a:r>
          </a:p>
        </p:txBody>
      </p:sp>
      <p:sp>
        <p:nvSpPr>
          <p:cNvPr id="487" name="Shape 48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488" name="Shape 48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Informational shortcut used by voters to make a decision.</a:t>
            </a:r>
          </a:p>
        </p:txBody>
      </p:sp>
      <p:sp>
        <p:nvSpPr>
          <p:cNvPr id="90" name="Shape 9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Question</a:t>
            </a:r>
          </a:p>
        </p:txBody>
      </p:sp>
      <p:sp>
        <p:nvSpPr>
          <p:cNvPr id="91" name="Shape 91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92" name="Shape 9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Independent campaign expenditures by corporations and unions are protected by the First Amendment.</a:t>
            </a:r>
          </a:p>
        </p:txBody>
      </p:sp>
      <p:sp>
        <p:nvSpPr>
          <p:cNvPr id="495" name="Shape 49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Answer</a:t>
            </a:r>
          </a:p>
        </p:txBody>
      </p:sp>
      <p:sp>
        <p:nvSpPr>
          <p:cNvPr id="496" name="Shape 496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497" name="Shape 49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3" name="Shape 50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Corporate media</a:t>
            </a:r>
          </a:p>
        </p:txBody>
      </p:sp>
      <p:sp>
        <p:nvSpPr>
          <p:cNvPr id="504" name="Shape 50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Question</a:t>
            </a:r>
          </a:p>
        </p:txBody>
      </p:sp>
      <p:sp>
        <p:nvSpPr>
          <p:cNvPr id="505" name="Shape 505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506" name="Shape 50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Has led to concentration of news stories and “sameness” of the news.</a:t>
            </a:r>
          </a:p>
        </p:txBody>
      </p:sp>
      <p:sp>
        <p:nvSpPr>
          <p:cNvPr id="513" name="Shape 51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Answer</a:t>
            </a:r>
          </a:p>
        </p:txBody>
      </p:sp>
      <p:sp>
        <p:nvSpPr>
          <p:cNvPr id="514" name="Shape 514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515" name="Shape 51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1" name="Shape 52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2730225"/>
            <a:ext cx="8229600" cy="3216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Internet</a:t>
            </a:r>
          </a:p>
        </p:txBody>
      </p:sp>
      <p:sp>
        <p:nvSpPr>
          <p:cNvPr id="522" name="Shape 52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</a:t>
            </a:r>
          </a:p>
        </p:txBody>
      </p:sp>
      <p:sp>
        <p:nvSpPr>
          <p:cNvPr id="523" name="Shape 52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</a:t>
            </a: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</a:t>
            </a:r>
          </a:p>
        </p:txBody>
      </p:sp>
      <p:pic>
        <p:nvPicPr>
          <p:cNvPr id="524" name="Shape 52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Shape 525">
            <a:hlinkClick r:id="rId3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27163" y="967097"/>
            <a:ext cx="5731725" cy="17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1" name="Shape 53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What impact has the internet and social media had on the news?</a:t>
            </a:r>
          </a:p>
        </p:txBody>
      </p:sp>
      <p:sp>
        <p:nvSpPr>
          <p:cNvPr id="532" name="Shape 53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Question</a:t>
            </a:r>
          </a:p>
        </p:txBody>
      </p:sp>
      <p:sp>
        <p:nvSpPr>
          <p:cNvPr id="533" name="Shape 533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534" name="Shape 53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0" name="Shape 54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396775" y="996125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 stratification of political knowledge, where some know a lot and some know a lot less.</a:t>
            </a:r>
          </a:p>
        </p:txBody>
      </p:sp>
      <p:sp>
        <p:nvSpPr>
          <p:cNvPr id="541" name="Shape 54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Answer</a:t>
            </a:r>
          </a:p>
        </p:txBody>
      </p:sp>
      <p:sp>
        <p:nvSpPr>
          <p:cNvPr id="542" name="Shape 542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543" name="Shape 54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Heuristics</a:t>
            </a:r>
          </a:p>
        </p:txBody>
      </p:sp>
      <p:sp>
        <p:nvSpPr>
          <p:cNvPr id="99" name="Shape 9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Answer</a:t>
            </a:r>
          </a:p>
        </p:txBody>
      </p:sp>
      <p:sp>
        <p:nvSpPr>
          <p:cNvPr id="100" name="Shape 100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01" name="Shape 10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Partisanship</a:t>
            </a:r>
          </a:p>
        </p:txBody>
      </p:sp>
      <p:sp>
        <p:nvSpPr>
          <p:cNvPr id="108" name="Shape 10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Question</a:t>
            </a:r>
          </a:p>
        </p:txBody>
      </p:sp>
      <p:sp>
        <p:nvSpPr>
          <p:cNvPr id="109" name="Shape 109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10" name="Shape 11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</a:t>
            </a:r>
            <a:r>
              <a:rPr lang="en" sz="4800">
                <a:solidFill>
                  <a:srgbClr val="FFFFFF"/>
                </a:solidFill>
              </a:rPr>
              <a:t>he strong attachment one has to their party of choice; Democrat or Republican.</a:t>
            </a:r>
          </a:p>
        </p:txBody>
      </p:sp>
      <p:sp>
        <p:nvSpPr>
          <p:cNvPr id="117" name="Shape 11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Answer</a:t>
            </a:r>
          </a:p>
        </p:txBody>
      </p:sp>
      <p:sp>
        <p:nvSpPr>
          <p:cNvPr id="118" name="Shape 118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</a:p>
        </p:txBody>
      </p:sp>
      <p:pic>
        <p:nvPicPr>
          <p:cNvPr id="119" name="Shape 11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Alignment of partisanship and issue positions to each party’s philosophy.</a:t>
            </a:r>
          </a:p>
        </p:txBody>
      </p:sp>
      <p:sp>
        <p:nvSpPr>
          <p:cNvPr id="126" name="Shape 12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Question</a:t>
            </a:r>
          </a:p>
        </p:txBody>
      </p:sp>
      <p:sp>
        <p:nvSpPr>
          <p:cNvPr id="127" name="Shape 127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</a:p>
        </p:txBody>
      </p:sp>
      <p:pic>
        <p:nvPicPr>
          <p:cNvPr id="128" name="Shape 1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1082</Words>
  <Application>Microsoft Office PowerPoint</Application>
  <PresentationFormat>On-screen Show (4:3)</PresentationFormat>
  <Paragraphs>195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Trebuchet MS</vt:lpstr>
      <vt:lpstr>Wave</vt:lpstr>
      <vt:lpstr>5-topic Template</vt:lpstr>
      <vt:lpstr>JEOPARDY BOARD</vt:lpstr>
      <vt:lpstr>Topic 1 - $100 Question</vt:lpstr>
      <vt:lpstr>Topic 1 - $100 Answer</vt:lpstr>
      <vt:lpstr>Topic 1 - $200 Question</vt:lpstr>
      <vt:lpstr>Topic 1 - $200 Answer</vt:lpstr>
      <vt:lpstr>Topic 1 - $300 Question</vt:lpstr>
      <vt:lpstr>Topic 1 - $300 Answer</vt:lpstr>
      <vt:lpstr>Topic 1 - $400 Question</vt:lpstr>
      <vt:lpstr>Topic 1 - $400 Answer</vt:lpstr>
      <vt:lpstr>Topic 1 - $500 Question</vt:lpstr>
      <vt:lpstr>Topic 1 - $500 Answer</vt:lpstr>
      <vt:lpstr>Topic 2 - $100 Question</vt:lpstr>
      <vt:lpstr>Topic 2 - $100 Answer</vt:lpstr>
      <vt:lpstr>Topic 2 - $200 Question</vt:lpstr>
      <vt:lpstr>Topic 2 - $200 Answer</vt:lpstr>
      <vt:lpstr>Topic 2 - $300 Question</vt:lpstr>
      <vt:lpstr>Topic 2 - $300 Answer</vt:lpstr>
      <vt:lpstr>Topic 2 - $400 Question</vt:lpstr>
      <vt:lpstr>Topic 2 - $400 Answer</vt:lpstr>
      <vt:lpstr>Topic 2 - $500 Question</vt:lpstr>
      <vt:lpstr>Topic 2 - $500 Answer</vt:lpstr>
      <vt:lpstr>Topic 3 - $100 Question</vt:lpstr>
      <vt:lpstr>Topic 3 - $100 Answer</vt:lpstr>
      <vt:lpstr>Topic 3 - $200 Question</vt:lpstr>
      <vt:lpstr>Topic 3 - $200 Answer</vt:lpstr>
      <vt:lpstr>Topic 3 - $300 Question</vt:lpstr>
      <vt:lpstr>Topic 3 - $300 Answer</vt:lpstr>
      <vt:lpstr>Topic 3 - $400 Question</vt:lpstr>
      <vt:lpstr>Topic 3 - $400 Answer</vt:lpstr>
      <vt:lpstr>Topic 3 - $500 Question</vt:lpstr>
      <vt:lpstr>Topic 3 - $500 Answer</vt:lpstr>
      <vt:lpstr>Topic 4 - $100 Question</vt:lpstr>
      <vt:lpstr>Topic 4 - $100 Answer</vt:lpstr>
      <vt:lpstr>Topic 4 - $200 Question</vt:lpstr>
      <vt:lpstr>Topic 4 - $200 Answer</vt:lpstr>
      <vt:lpstr>Topic 4 - $300 Question</vt:lpstr>
      <vt:lpstr>Topic 4 - $300 Answer</vt:lpstr>
      <vt:lpstr>Topic 4 - $400 Question</vt:lpstr>
      <vt:lpstr>Topic 4 - $400 Answer</vt:lpstr>
      <vt:lpstr>Topic 4 - $500 Question</vt:lpstr>
      <vt:lpstr>Topic 4 - $500 Answer</vt:lpstr>
      <vt:lpstr>Topic 5 - $100 Question</vt:lpstr>
      <vt:lpstr>Topic 5 - $100 Answer</vt:lpstr>
      <vt:lpstr>Topic 5 - $200 Question</vt:lpstr>
      <vt:lpstr>Topic 5 - $200 Answer</vt:lpstr>
      <vt:lpstr>Topic 5 - $300 Question</vt:lpstr>
      <vt:lpstr>Topic 5 - $300 Answer</vt:lpstr>
      <vt:lpstr>Topic 5 - $400 Question</vt:lpstr>
      <vt:lpstr>Topic 5 - $400 Answer</vt:lpstr>
      <vt:lpstr>Topic 5 - $500 Question</vt:lpstr>
      <vt:lpstr>Topic 5 - $500 Answer</vt:lpstr>
      <vt:lpstr>FINAL</vt:lpstr>
      <vt:lpstr>Final Jeopardy Question</vt:lpstr>
      <vt:lpstr>Final Jeopardy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5-topic Template</dc:title>
  <dc:creator>James Brady</dc:creator>
  <cp:lastModifiedBy>James Brady</cp:lastModifiedBy>
  <cp:revision>1</cp:revision>
  <dcterms:modified xsi:type="dcterms:W3CDTF">2017-11-13T16:59:40Z</dcterms:modified>
</cp:coreProperties>
</file>